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473" r:id="rId2"/>
    <p:sldId id="486" r:id="rId3"/>
    <p:sldId id="488" r:id="rId4"/>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80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0" autoAdjust="0"/>
  </p:normalViewPr>
  <p:slideViewPr>
    <p:cSldViewPr>
      <p:cViewPr varScale="1">
        <p:scale>
          <a:sx n="53" d="100"/>
          <a:sy n="53" d="100"/>
        </p:scale>
        <p:origin x="2706" y="66"/>
      </p:cViewPr>
      <p:guideLst>
        <p:guide orient="horz" pos="2880"/>
        <p:guide pos="2208"/>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BBD4FA-AE41-4395-8692-DFB168AE85F4}" type="datetimeFigureOut">
              <a:rPr lang="en-US" smtClean="0"/>
              <a:t>4/15/2022</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74278A-D2BA-4632-AD20-26D8DA21F04D}" type="slidenum">
              <a:rPr lang="en-US" smtClean="0"/>
              <a:t>‹#›</a:t>
            </a:fld>
            <a:endParaRPr lang="en-US" dirty="0"/>
          </a:p>
        </p:txBody>
      </p:sp>
    </p:spTree>
    <p:extLst>
      <p:ext uri="{BB962C8B-B14F-4D97-AF65-F5344CB8AC3E}">
        <p14:creationId xmlns:p14="http://schemas.microsoft.com/office/powerpoint/2010/main" val="259288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dirty="0"/>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870827B-DF36-45AF-80BB-B22B8C625BDB}"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1" cy="492126"/>
          </a:xfrm>
          <a:prstGeom prst="rect">
            <a:avLst/>
          </a:prstGeom>
        </p:spPr>
      </p:pic>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0" y="8423274"/>
            <a:ext cx="6858000" cy="492126"/>
          </a:xfrm>
          <a:prstGeom prst="rect">
            <a:avLst/>
          </a:prstGeom>
        </p:spPr>
      </p:pic>
      <p:sp>
        <p:nvSpPr>
          <p:cNvPr id="13" name="TextBox 12"/>
          <p:cNvSpPr txBox="1"/>
          <p:nvPr userDrawn="1"/>
        </p:nvSpPr>
        <p:spPr>
          <a:xfrm>
            <a:off x="152400" y="8763000"/>
            <a:ext cx="6424614" cy="338554"/>
          </a:xfrm>
          <a:prstGeom prst="rect">
            <a:avLst/>
          </a:prstGeom>
          <a:noFill/>
        </p:spPr>
        <p:txBody>
          <a:bodyPr wrap="square" rtlCol="0">
            <a:spAutoFit/>
          </a:bodyPr>
          <a:lstStyle/>
          <a:p>
            <a:r>
              <a:rPr lang="en-US" sz="1600" b="1" baseline="0" dirty="0"/>
              <a:t>April, 2022                     	MLAOC Newsletter</a:t>
            </a:r>
            <a:r>
              <a:rPr lang="en-US" sz="1600" b="1" dirty="0"/>
              <a:t> 	    </a:t>
            </a:r>
          </a:p>
        </p:txBody>
      </p:sp>
    </p:spTree>
    <p:extLst>
      <p:ext uri="{BB962C8B-B14F-4D97-AF65-F5344CB8AC3E}">
        <p14:creationId xmlns:p14="http://schemas.microsoft.com/office/powerpoint/2010/main" val="427963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59A9D-7F61-4B10-B7EE-FAAB38E86C42}"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55436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1919E-107E-4B09-8311-B590B00187BA}"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11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2A20A-D5C3-41FB-9506-EBF921ECECE4}"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7774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26FD2-61DF-4F98-BEAD-1668EF6C757A}"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0587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2A49F-8865-45DB-A796-B2F7C09EEF36}"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405460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E8828B-6CF2-424D-AC80-4A7C5B2C5CBA}" type="datetime1">
              <a:rPr lang="en-US" smtClean="0"/>
              <a:t>4/15/2022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317523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F8CD4-3A87-4400-AD9D-AA35A1935F3A}" type="datetime1">
              <a:rPr lang="en-US" smtClean="0"/>
              <a:t>4/15/2022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42609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2DFED-5D18-4C3A-AE41-71675C4CF5B4}" type="datetime1">
              <a:rPr lang="en-US" smtClean="0"/>
              <a:t>4/15/2022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4257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C3BB6-9DF3-4901-BAC6-830B3BFE5E19}"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53463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29BF9-0F82-420E-85E4-F975DD563ABD}"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24422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7D34E0-955B-4C4B-AD46-889A08A020C9}" type="datetime1">
              <a:rPr lang="en-US" smtClean="0"/>
              <a:t>4/15/2022</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286EE86-9A08-4374-AB9B-A02F593C6D5F}" type="slidenum">
              <a:rPr lang="en-US" smtClean="0"/>
              <a:t>‹#›</a:t>
            </a:fld>
            <a:endParaRPr lang="en-US" dirty="0"/>
          </a:p>
        </p:txBody>
      </p:sp>
    </p:spTree>
    <p:extLst>
      <p:ext uri="{BB962C8B-B14F-4D97-AF65-F5344CB8AC3E}">
        <p14:creationId xmlns:p14="http://schemas.microsoft.com/office/powerpoint/2010/main" val="234299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6.jpe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584775"/>
          </a:xfrm>
          <a:prstGeom prst="rect">
            <a:avLst/>
          </a:prstGeom>
          <a:noFill/>
        </p:spPr>
        <p:txBody>
          <a:bodyPr wrap="square" rtlCol="0">
            <a:spAutoFit/>
          </a:bodyPr>
          <a:lstStyle/>
          <a:p>
            <a:r>
              <a:rPr lang="en-US" sz="1600" b="1" dirty="0"/>
              <a:t>Page 4</a:t>
            </a:r>
          </a:p>
          <a:p>
            <a:endParaRPr lang="en-US" sz="1600" b="1" dirty="0"/>
          </a:p>
        </p:txBody>
      </p:sp>
      <p:sp>
        <p:nvSpPr>
          <p:cNvPr id="5" name="TextBox 4"/>
          <p:cNvSpPr txBox="1"/>
          <p:nvPr/>
        </p:nvSpPr>
        <p:spPr>
          <a:xfrm>
            <a:off x="76200" y="5568523"/>
            <a:ext cx="2133600" cy="246221"/>
          </a:xfrm>
          <a:prstGeom prst="rect">
            <a:avLst/>
          </a:prstGeom>
          <a:noFill/>
        </p:spPr>
        <p:txBody>
          <a:bodyPr wrap="square" rtlCol="0">
            <a:spAutoFit/>
          </a:bodyPr>
          <a:lstStyle/>
          <a:p>
            <a:endParaRPr lang="en-CA" sz="1000" dirty="0"/>
          </a:p>
        </p:txBody>
      </p:sp>
      <p:sp>
        <p:nvSpPr>
          <p:cNvPr id="11" name="Rectangle 10">
            <a:extLst>
              <a:ext uri="{FF2B5EF4-FFF2-40B4-BE49-F238E27FC236}">
                <a16:creationId xmlns:a16="http://schemas.microsoft.com/office/drawing/2014/main" id="{7B97E5EB-EDD1-4EC2-82DD-70A12071E6DB}"/>
              </a:ext>
            </a:extLst>
          </p:cNvPr>
          <p:cNvSpPr/>
          <p:nvPr/>
        </p:nvSpPr>
        <p:spPr>
          <a:xfrm>
            <a:off x="3352800" y="1006019"/>
            <a:ext cx="3429000" cy="261610"/>
          </a:xfrm>
          <a:prstGeom prst="rect">
            <a:avLst/>
          </a:prstGeom>
        </p:spPr>
        <p:txBody>
          <a:bodyPr>
            <a:spAutoFit/>
          </a:bodyPr>
          <a:lstStyle/>
          <a:p>
            <a:pPr>
              <a:spcAft>
                <a:spcPts val="0"/>
              </a:spcAft>
            </a:pPr>
            <a:r>
              <a:rPr lang="en-US" sz="1100" dirty="0">
                <a:latin typeface="Cambria" panose="02040503050406030204" pitchFamily="18" charset="0"/>
                <a:ea typeface="Cambria" panose="02040503050406030204" pitchFamily="18" charset="0"/>
              </a:rPr>
              <a:t> </a:t>
            </a:r>
            <a:endParaRPr lang="en-CA" sz="11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94A1B116-A3CF-42FB-95BB-2733504C8E05}"/>
              </a:ext>
            </a:extLst>
          </p:cNvPr>
          <p:cNvSpPr txBox="1"/>
          <p:nvPr/>
        </p:nvSpPr>
        <p:spPr>
          <a:xfrm>
            <a:off x="-76200" y="304800"/>
            <a:ext cx="6934200" cy="707886"/>
          </a:xfrm>
          <a:prstGeom prst="rect">
            <a:avLst/>
          </a:prstGeom>
          <a:noFill/>
        </p:spPr>
        <p:txBody>
          <a:bodyPr wrap="square" rtlCol="0">
            <a:spAutoFit/>
          </a:bodyPr>
          <a:lstStyle/>
          <a:p>
            <a:pPr algn="ctr">
              <a:tabLst>
                <a:tab pos="1143000" algn="l"/>
              </a:tabLst>
            </a:pPr>
            <a:r>
              <a:rPr lang="en-CA" sz="2400" b="1" i="0" u="sng" dirty="0">
                <a:solidFill>
                  <a:srgbClr val="0000FF"/>
                </a:solidFill>
                <a:effectLst/>
                <a:latin typeface="Arial" panose="020B0604020202020204" pitchFamily="34" charset="0"/>
                <a:cs typeface="Arial" panose="020B0604020202020204" pitchFamily="34" charset="0"/>
              </a:rPr>
              <a:t>MLAOC Hard Water Meet – Mar. 26</a:t>
            </a:r>
          </a:p>
          <a:p>
            <a:pPr algn="ctr">
              <a:tabLst>
                <a:tab pos="1143000" algn="l"/>
              </a:tabLst>
            </a:pPr>
            <a:r>
              <a:rPr lang="en-US" sz="1600" b="1" dirty="0">
                <a:solidFill>
                  <a:srgbClr val="0000FF"/>
                </a:solidFill>
                <a:effectLst/>
                <a:ea typeface="Times New Roman" panose="02020603050405020304" pitchFamily="18" charset="0"/>
                <a:cs typeface="Georgia" panose="02040502050405020303" pitchFamily="18" charset="0"/>
              </a:rPr>
              <a:t>Report: Ken Kirk	Photos: Sandy Kennedy &amp; Ken Kirk </a:t>
            </a:r>
            <a:endParaRPr lang="en-CA" sz="1600" b="1" dirty="0">
              <a:solidFill>
                <a:srgbClr val="0000FF"/>
              </a:solidFill>
              <a:effectLst/>
              <a:ea typeface="Times New Roman" panose="02020603050405020304" pitchFamily="18" charset="0"/>
            </a:endParaRPr>
          </a:p>
        </p:txBody>
      </p:sp>
      <p:sp>
        <p:nvSpPr>
          <p:cNvPr id="8" name="TextBox 7"/>
          <p:cNvSpPr txBox="1"/>
          <p:nvPr/>
        </p:nvSpPr>
        <p:spPr>
          <a:xfrm>
            <a:off x="3810000" y="14478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0CEC1980-5DE7-4BDA-870E-79EEADF5C4E5}"/>
              </a:ext>
            </a:extLst>
          </p:cNvPr>
          <p:cNvSpPr txBox="1"/>
          <p:nvPr/>
        </p:nvSpPr>
        <p:spPr>
          <a:xfrm>
            <a:off x="2286000" y="5057001"/>
            <a:ext cx="951414" cy="276999"/>
          </a:xfrm>
          <a:prstGeom prst="rect">
            <a:avLst/>
          </a:prstGeom>
          <a:noFill/>
        </p:spPr>
        <p:txBody>
          <a:bodyPr wrap="none" rtlCol="0">
            <a:spAutoFit/>
          </a:bodyPr>
          <a:lstStyle/>
          <a:p>
            <a:r>
              <a:rPr lang="en-CA" sz="1200" b="1" i="1" dirty="0">
                <a:solidFill>
                  <a:srgbClr val="0000FF"/>
                </a:solidFill>
              </a:rPr>
              <a:t>Cont’d pg. 5</a:t>
            </a:r>
          </a:p>
        </p:txBody>
      </p:sp>
      <p:sp>
        <p:nvSpPr>
          <p:cNvPr id="2" name="TextBox 1">
            <a:extLst>
              <a:ext uri="{FF2B5EF4-FFF2-40B4-BE49-F238E27FC236}">
                <a16:creationId xmlns:a16="http://schemas.microsoft.com/office/drawing/2014/main" id="{635E289D-CACF-4B18-8827-12E748FF66DD}"/>
              </a:ext>
            </a:extLst>
          </p:cNvPr>
          <p:cNvSpPr txBox="1"/>
          <p:nvPr/>
        </p:nvSpPr>
        <p:spPr>
          <a:xfrm>
            <a:off x="120503" y="1083707"/>
            <a:ext cx="3232298" cy="4555093"/>
          </a:xfrm>
          <a:prstGeom prst="rect">
            <a:avLst/>
          </a:prstGeom>
          <a:noFill/>
        </p:spPr>
        <p:txBody>
          <a:bodyPr wrap="square" rtlCol="0">
            <a:spAutoFit/>
          </a:bodyPr>
          <a:lstStyle/>
          <a:p>
            <a:pPr algn="l"/>
            <a:r>
              <a:rPr lang="en-CA" sz="1000" b="0" i="0" dirty="0">
                <a:solidFill>
                  <a:srgbClr val="000000"/>
                </a:solidFill>
                <a:effectLst/>
                <a:latin typeface="Arial" panose="020B0604020202020204" pitchFamily="34" charset="0"/>
                <a:cs typeface="Arial" panose="020B0604020202020204" pitchFamily="34" charset="0"/>
              </a:rPr>
              <a:t>It was a great day, a spectacular location and a large turn out for our HARD WATER MEET, March 26. More than </a:t>
            </a:r>
            <a:r>
              <a:rPr lang="en-CA" sz="1000" dirty="0">
                <a:solidFill>
                  <a:srgbClr val="000000"/>
                </a:solidFill>
                <a:latin typeface="Arial" panose="020B0604020202020204" pitchFamily="34" charset="0"/>
                <a:cs typeface="Arial" panose="020B0604020202020204" pitchFamily="34" charset="0"/>
              </a:rPr>
              <a:t>eighty</a:t>
            </a:r>
            <a:r>
              <a:rPr lang="en-CA" sz="1000" b="0" i="0" dirty="0">
                <a:solidFill>
                  <a:srgbClr val="000000"/>
                </a:solidFill>
                <a:effectLst/>
                <a:latin typeface="Arial" panose="020B0604020202020204" pitchFamily="34" charset="0"/>
                <a:cs typeface="Arial" panose="020B0604020202020204" pitchFamily="34" charset="0"/>
              </a:rPr>
              <a:t> MLAOC Members and friends turned out to reconnect face to face with fellow collectors. New members had an opportunity to get some of their technical questions answered or find out who could help them with parts or assistance.</a:t>
            </a:r>
          </a:p>
          <a:p>
            <a:pPr algn="l"/>
            <a:r>
              <a:rPr lang="en-CA" sz="1000" b="0" i="0" dirty="0">
                <a:solidFill>
                  <a:srgbClr val="000000"/>
                </a:solidFill>
                <a:effectLst/>
                <a:latin typeface="Arial" panose="020B0604020202020204" pitchFamily="34" charset="0"/>
                <a:cs typeface="Arial" panose="020B0604020202020204" pitchFamily="34" charset="0"/>
              </a:rPr>
              <a:t>The swap meet was extremely active with ten vendors set up for action. A wide range of quality items were offered for sale. There were outboards and parts, sales &amp; service literature, advertising, boating accessories and hardware, toy boats and outboards, trophies, gas &amp; oil collectables and much more.</a:t>
            </a:r>
          </a:p>
          <a:p>
            <a:pPr algn="l"/>
            <a:endParaRPr lang="en-CA" sz="1000" b="0" i="0" dirty="0">
              <a:solidFill>
                <a:srgbClr val="000000"/>
              </a:solidFill>
              <a:effectLst/>
              <a:latin typeface="Arial" panose="020B0604020202020204" pitchFamily="34" charset="0"/>
              <a:cs typeface="Arial" panose="020B0604020202020204" pitchFamily="34" charset="0"/>
            </a:endParaRPr>
          </a:p>
          <a:p>
            <a:r>
              <a:rPr lang="en-CA" sz="1000" b="0" i="0" dirty="0">
                <a:solidFill>
                  <a:srgbClr val="000000"/>
                </a:solidFill>
                <a:effectLst/>
                <a:latin typeface="Arial" panose="020B0604020202020204" pitchFamily="34" charset="0"/>
                <a:cs typeface="Arial" panose="020B0604020202020204" pitchFamily="34" charset="0"/>
              </a:rPr>
              <a:t>Some members brought motors to display. Bruce Reinhardt showed his beautifully restored 1950’s </a:t>
            </a:r>
          </a:p>
          <a:p>
            <a:r>
              <a:rPr lang="en-CA" sz="1000" b="0" i="0" dirty="0">
                <a:solidFill>
                  <a:srgbClr val="000000"/>
                </a:solidFill>
                <a:effectLst/>
                <a:latin typeface="Arial" panose="020B0604020202020204" pitchFamily="34" charset="0"/>
                <a:cs typeface="Arial" panose="020B0604020202020204" pitchFamily="34" charset="0"/>
              </a:rPr>
              <a:t>J Class Champion Hot Rod race motor. </a:t>
            </a:r>
            <a:r>
              <a:rPr lang="en-CA" sz="1000" dirty="0">
                <a:solidFill>
                  <a:srgbClr val="000000"/>
                </a:solidFill>
                <a:latin typeface="Arial" panose="020B0604020202020204" pitchFamily="34" charset="0"/>
                <a:cs typeface="Arial" panose="020B0604020202020204" pitchFamily="34" charset="0"/>
              </a:rPr>
              <a:t>Matt</a:t>
            </a:r>
            <a:r>
              <a:rPr lang="en-CA" sz="1000" b="0" i="0" dirty="0">
                <a:solidFill>
                  <a:srgbClr val="000000"/>
                </a:solidFill>
                <a:effectLst/>
                <a:latin typeface="Arial" panose="020B0604020202020204" pitchFamily="34" charset="0"/>
                <a:cs typeface="Arial" panose="020B0604020202020204" pitchFamily="34" charset="0"/>
              </a:rPr>
              <a:t> Lockett presented a spectacular Merc 1000 “Tower of Power” which he had recently restored. It went home in Sandy Kennedy’s van. Bruce Goss brought three unique restored small displacement single cylinder air cooled marine motors. They were inboards, not outboards, but we let him stay anyway.</a:t>
            </a:r>
          </a:p>
          <a:p>
            <a:endParaRPr lang="en-CA" sz="1000" dirty="0">
              <a:solidFill>
                <a:srgbClr val="000000"/>
              </a:solidFill>
              <a:latin typeface="Arial" panose="020B0604020202020204" pitchFamily="34" charset="0"/>
              <a:cs typeface="Arial" panose="020B0604020202020204" pitchFamily="34" charset="0"/>
            </a:endParaRPr>
          </a:p>
          <a:p>
            <a:r>
              <a:rPr lang="en-CA" sz="1000" b="0" i="0" dirty="0">
                <a:solidFill>
                  <a:srgbClr val="000000"/>
                </a:solidFill>
                <a:effectLst/>
                <a:latin typeface="Arial" panose="020B0604020202020204" pitchFamily="34" charset="0"/>
                <a:cs typeface="Arial" panose="020B0604020202020204" pitchFamily="34" charset="0"/>
              </a:rPr>
              <a:t>Our host was MLAOC member Vic Priestly who generously opened up four buildings which house his various, well curated, collections.</a:t>
            </a:r>
          </a:p>
          <a:p>
            <a:pPr algn="l"/>
            <a:endParaRPr lang="en-CA" sz="1000" b="0" i="0" dirty="0">
              <a:solidFill>
                <a:srgbClr val="000000"/>
              </a:solidFill>
              <a:effectLst/>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pic>
        <p:nvPicPr>
          <p:cNvPr id="15" name="Picture 14" descr="A person standing next to a red truck&#10;&#10;Description automatically generated">
            <a:extLst>
              <a:ext uri="{FF2B5EF4-FFF2-40B4-BE49-F238E27FC236}">
                <a16:creationId xmlns:a16="http://schemas.microsoft.com/office/drawing/2014/main" id="{C6E25375-5527-4BD0-A8FC-03D7C48492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44" b="2591"/>
          <a:stretch/>
        </p:blipFill>
        <p:spPr>
          <a:xfrm>
            <a:off x="3386254" y="1066799"/>
            <a:ext cx="3232299" cy="2368149"/>
          </a:xfrm>
          <a:prstGeom prst="rect">
            <a:avLst/>
          </a:prstGeom>
        </p:spPr>
      </p:pic>
      <p:pic>
        <p:nvPicPr>
          <p:cNvPr id="16" name="Picture 15" descr="A picture containing tree, outdoor, ground, rock&#10;&#10;Description automatically generated">
            <a:extLst>
              <a:ext uri="{FF2B5EF4-FFF2-40B4-BE49-F238E27FC236}">
                <a16:creationId xmlns:a16="http://schemas.microsoft.com/office/drawing/2014/main" id="{B0A1CF5A-D575-4C34-BA91-53B6138892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32" b="8849"/>
          <a:stretch/>
        </p:blipFill>
        <p:spPr>
          <a:xfrm>
            <a:off x="3386254" y="3685643"/>
            <a:ext cx="3253842" cy="1724557"/>
          </a:xfrm>
          <a:prstGeom prst="rect">
            <a:avLst/>
          </a:prstGeom>
        </p:spPr>
      </p:pic>
      <p:pic>
        <p:nvPicPr>
          <p:cNvPr id="17" name="Picture 16" descr="A picture containing person, group, posing, crowd&#10;&#10;Description automatically generated">
            <a:extLst>
              <a:ext uri="{FF2B5EF4-FFF2-40B4-BE49-F238E27FC236}">
                <a16:creationId xmlns:a16="http://schemas.microsoft.com/office/drawing/2014/main" id="{AC3FBF4C-CE84-4939-B916-56688F2B72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60"/>
          <a:stretch/>
        </p:blipFill>
        <p:spPr>
          <a:xfrm>
            <a:off x="2973493" y="5562600"/>
            <a:ext cx="3645060" cy="2655849"/>
          </a:xfrm>
          <a:prstGeom prst="rect">
            <a:avLst/>
          </a:prstGeom>
        </p:spPr>
      </p:pic>
      <p:pic>
        <p:nvPicPr>
          <p:cNvPr id="18" name="Picture 17" descr="A picture containing text, person, indoor, cluttered&#10;&#10;Description automatically generated">
            <a:extLst>
              <a:ext uri="{FF2B5EF4-FFF2-40B4-BE49-F238E27FC236}">
                <a16:creationId xmlns:a16="http://schemas.microsoft.com/office/drawing/2014/main" id="{4D30948B-561C-4EAC-A802-2031DC41D1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54" b="2753"/>
          <a:stretch/>
        </p:blipFill>
        <p:spPr>
          <a:xfrm>
            <a:off x="301268" y="5363737"/>
            <a:ext cx="2360939" cy="2713464"/>
          </a:xfrm>
          <a:prstGeom prst="rect">
            <a:avLst/>
          </a:prstGeom>
        </p:spPr>
      </p:pic>
      <p:sp>
        <p:nvSpPr>
          <p:cNvPr id="3" name="TextBox 2">
            <a:extLst>
              <a:ext uri="{FF2B5EF4-FFF2-40B4-BE49-F238E27FC236}">
                <a16:creationId xmlns:a16="http://schemas.microsoft.com/office/drawing/2014/main" id="{A12798A8-5AB1-4630-AB92-0D040E70C71B}"/>
              </a:ext>
            </a:extLst>
          </p:cNvPr>
          <p:cNvSpPr txBox="1"/>
          <p:nvPr/>
        </p:nvSpPr>
        <p:spPr>
          <a:xfrm>
            <a:off x="3429000" y="3395990"/>
            <a:ext cx="3122971" cy="261610"/>
          </a:xfrm>
          <a:prstGeom prst="rect">
            <a:avLst/>
          </a:prstGeom>
          <a:noFill/>
        </p:spPr>
        <p:txBody>
          <a:bodyPr wrap="none" rtlCol="0">
            <a:spAutoFit/>
          </a:bodyPr>
          <a:lstStyle/>
          <a:p>
            <a:pPr algn="ctr"/>
            <a:r>
              <a:rPr lang="en-CA" sz="1100" b="1" dirty="0">
                <a:solidFill>
                  <a:srgbClr val="0000FF"/>
                </a:solidFill>
              </a:rPr>
              <a:t>Our host Vic Priestly with a warm welcome for all.</a:t>
            </a:r>
            <a:endParaRPr lang="en-US" sz="1100" b="1" dirty="0">
              <a:solidFill>
                <a:srgbClr val="0000FF"/>
              </a:solidFill>
            </a:endParaRPr>
          </a:p>
        </p:txBody>
      </p:sp>
      <p:sp>
        <p:nvSpPr>
          <p:cNvPr id="4" name="TextBox 3">
            <a:extLst>
              <a:ext uri="{FF2B5EF4-FFF2-40B4-BE49-F238E27FC236}">
                <a16:creationId xmlns:a16="http://schemas.microsoft.com/office/drawing/2014/main" id="{DCDB218D-9B38-4993-B653-B57144568C36}"/>
              </a:ext>
            </a:extLst>
          </p:cNvPr>
          <p:cNvSpPr txBox="1"/>
          <p:nvPr/>
        </p:nvSpPr>
        <p:spPr>
          <a:xfrm>
            <a:off x="3167671" y="8153400"/>
            <a:ext cx="3461729" cy="430887"/>
          </a:xfrm>
          <a:prstGeom prst="rect">
            <a:avLst/>
          </a:prstGeom>
          <a:noFill/>
        </p:spPr>
        <p:txBody>
          <a:bodyPr wrap="square" rtlCol="0">
            <a:spAutoFit/>
          </a:bodyPr>
          <a:lstStyle/>
          <a:p>
            <a:pPr algn="ctr"/>
            <a:r>
              <a:rPr lang="en-CA" sz="1100" b="1" dirty="0">
                <a:solidFill>
                  <a:srgbClr val="0000FF"/>
                </a:solidFill>
              </a:rPr>
              <a:t>Some of the more than eighty energized </a:t>
            </a:r>
          </a:p>
          <a:p>
            <a:pPr algn="ctr"/>
            <a:r>
              <a:rPr lang="en-CA" sz="1100" b="1" dirty="0">
                <a:solidFill>
                  <a:srgbClr val="0000FF"/>
                </a:solidFill>
              </a:rPr>
              <a:t>MLAOC Members in attendance. </a:t>
            </a:r>
            <a:endParaRPr lang="en-US" sz="1100" b="1" dirty="0">
              <a:solidFill>
                <a:srgbClr val="0000FF"/>
              </a:solidFill>
            </a:endParaRPr>
          </a:p>
        </p:txBody>
      </p:sp>
      <p:sp>
        <p:nvSpPr>
          <p:cNvPr id="6" name="TextBox 5">
            <a:extLst>
              <a:ext uri="{FF2B5EF4-FFF2-40B4-BE49-F238E27FC236}">
                <a16:creationId xmlns:a16="http://schemas.microsoft.com/office/drawing/2014/main" id="{4FDFA488-1697-4218-898B-F073EC914544}"/>
              </a:ext>
            </a:extLst>
          </p:cNvPr>
          <p:cNvSpPr txBox="1"/>
          <p:nvPr/>
        </p:nvSpPr>
        <p:spPr>
          <a:xfrm>
            <a:off x="-381000" y="8001000"/>
            <a:ext cx="3733800" cy="600164"/>
          </a:xfrm>
          <a:prstGeom prst="rect">
            <a:avLst/>
          </a:prstGeom>
          <a:noFill/>
        </p:spPr>
        <p:txBody>
          <a:bodyPr wrap="square" rtlCol="0">
            <a:spAutoFit/>
          </a:bodyPr>
          <a:lstStyle/>
          <a:p>
            <a:pPr algn="ctr"/>
            <a:r>
              <a:rPr lang="en-CA" sz="1100" b="1" dirty="0">
                <a:solidFill>
                  <a:srgbClr val="0000FF"/>
                </a:solidFill>
              </a:rPr>
              <a:t>Event  organizer Sandy Kennedy </a:t>
            </a:r>
          </a:p>
          <a:p>
            <a:pPr algn="ctr"/>
            <a:r>
              <a:rPr lang="en-CA" sz="1100" b="1" dirty="0">
                <a:solidFill>
                  <a:srgbClr val="0000FF"/>
                </a:solidFill>
              </a:rPr>
              <a:t>&amp; President Ron Stevenson  updating </a:t>
            </a:r>
          </a:p>
          <a:p>
            <a:pPr algn="ctr"/>
            <a:r>
              <a:rPr lang="en-CA" sz="1100" b="1" dirty="0">
                <a:solidFill>
                  <a:srgbClr val="0000FF"/>
                </a:solidFill>
              </a:rPr>
              <a:t>Members on 2022 events.  </a:t>
            </a:r>
            <a:endParaRPr lang="en-US" sz="1100" b="1" dirty="0">
              <a:solidFill>
                <a:srgbClr val="0000FF"/>
              </a:solidFill>
            </a:endParaRPr>
          </a:p>
        </p:txBody>
      </p:sp>
    </p:spTree>
    <p:extLst>
      <p:ext uri="{BB962C8B-B14F-4D97-AF65-F5344CB8AC3E}">
        <p14:creationId xmlns:p14="http://schemas.microsoft.com/office/powerpoint/2010/main" val="229339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584775"/>
          </a:xfrm>
          <a:prstGeom prst="rect">
            <a:avLst/>
          </a:prstGeom>
          <a:noFill/>
        </p:spPr>
        <p:txBody>
          <a:bodyPr wrap="square" rtlCol="0">
            <a:spAutoFit/>
          </a:bodyPr>
          <a:lstStyle/>
          <a:p>
            <a:r>
              <a:rPr lang="en-US" sz="1600" b="1" dirty="0"/>
              <a:t>Page 5</a:t>
            </a:r>
          </a:p>
          <a:p>
            <a:endParaRPr lang="en-US" sz="1600" b="1" dirty="0"/>
          </a:p>
        </p:txBody>
      </p:sp>
      <p:sp>
        <p:nvSpPr>
          <p:cNvPr id="11" name="Rectangle 10">
            <a:extLst>
              <a:ext uri="{FF2B5EF4-FFF2-40B4-BE49-F238E27FC236}">
                <a16:creationId xmlns:a16="http://schemas.microsoft.com/office/drawing/2014/main" id="{7B97E5EB-EDD1-4EC2-82DD-70A12071E6DB}"/>
              </a:ext>
            </a:extLst>
          </p:cNvPr>
          <p:cNvSpPr/>
          <p:nvPr/>
        </p:nvSpPr>
        <p:spPr>
          <a:xfrm>
            <a:off x="3352800" y="1006019"/>
            <a:ext cx="3429000" cy="261610"/>
          </a:xfrm>
          <a:prstGeom prst="rect">
            <a:avLst/>
          </a:prstGeom>
        </p:spPr>
        <p:txBody>
          <a:bodyPr>
            <a:spAutoFit/>
          </a:bodyPr>
          <a:lstStyle/>
          <a:p>
            <a:pPr>
              <a:spcAft>
                <a:spcPts val="0"/>
              </a:spcAft>
            </a:pPr>
            <a:r>
              <a:rPr lang="en-US" sz="1100" dirty="0">
                <a:latin typeface="Cambria" panose="02040503050406030204" pitchFamily="18" charset="0"/>
                <a:ea typeface="Cambria" panose="02040503050406030204" pitchFamily="18" charset="0"/>
              </a:rPr>
              <a:t> </a:t>
            </a:r>
            <a:endParaRPr lang="en-CA" sz="1100" dirty="0">
              <a:latin typeface="Cambria" panose="02040503050406030204" pitchFamily="18" charset="0"/>
              <a:ea typeface="Cambria" panose="02040503050406030204" pitchFamily="18" charset="0"/>
            </a:endParaRPr>
          </a:p>
        </p:txBody>
      </p:sp>
      <p:sp>
        <p:nvSpPr>
          <p:cNvPr id="8" name="TextBox 7"/>
          <p:cNvSpPr txBox="1"/>
          <p:nvPr/>
        </p:nvSpPr>
        <p:spPr>
          <a:xfrm>
            <a:off x="-76200" y="304800"/>
            <a:ext cx="663451" cy="307777"/>
          </a:xfrm>
          <a:prstGeom prst="rect">
            <a:avLst/>
          </a:prstGeom>
          <a:noFill/>
        </p:spPr>
        <p:txBody>
          <a:bodyPr wrap="none" rtlCol="0">
            <a:spAutoFit/>
          </a:bodyPr>
          <a:lstStyle/>
          <a:p>
            <a:r>
              <a:rPr lang="en-CA" sz="1400" b="1" i="1" dirty="0">
                <a:solidFill>
                  <a:srgbClr val="0000FF"/>
                </a:solidFill>
              </a:rPr>
              <a:t>Cont’d</a:t>
            </a:r>
          </a:p>
        </p:txBody>
      </p:sp>
      <p:sp>
        <p:nvSpPr>
          <p:cNvPr id="20" name="TextBox 19">
            <a:extLst>
              <a:ext uri="{FF2B5EF4-FFF2-40B4-BE49-F238E27FC236}">
                <a16:creationId xmlns:a16="http://schemas.microsoft.com/office/drawing/2014/main" id="{3715FB59-94F5-44DD-96F7-BDE6538C3054}"/>
              </a:ext>
            </a:extLst>
          </p:cNvPr>
          <p:cNvSpPr txBox="1"/>
          <p:nvPr/>
        </p:nvSpPr>
        <p:spPr>
          <a:xfrm>
            <a:off x="-1524000" y="304800"/>
            <a:ext cx="6019800" cy="276999"/>
          </a:xfrm>
          <a:prstGeom prst="rect">
            <a:avLst/>
          </a:prstGeom>
          <a:noFill/>
        </p:spPr>
        <p:txBody>
          <a:bodyPr wrap="square" rtlCol="0">
            <a:spAutoFit/>
          </a:bodyPr>
          <a:lstStyle/>
          <a:p>
            <a:pPr algn="ctr"/>
            <a:r>
              <a:rPr lang="en-CA" sz="1200" b="1" i="1" u="sng" dirty="0">
                <a:solidFill>
                  <a:srgbClr val="0000FF"/>
                </a:solidFill>
                <a:effectLst/>
                <a:latin typeface="Arial" panose="020B0604020202020204" pitchFamily="34" charset="0"/>
                <a:cs typeface="Arial" panose="020B0604020202020204" pitchFamily="34" charset="0"/>
              </a:rPr>
              <a:t>MLAOC Hard Water Meet</a:t>
            </a:r>
            <a:endParaRPr lang="en-CA" sz="1200" b="1" i="1" u="sng" dirty="0">
              <a:solidFill>
                <a:srgbClr val="0000FF"/>
              </a:solidFill>
            </a:endParaRPr>
          </a:p>
        </p:txBody>
      </p:sp>
      <p:sp>
        <p:nvSpPr>
          <p:cNvPr id="24" name="TextBox 23">
            <a:extLst>
              <a:ext uri="{FF2B5EF4-FFF2-40B4-BE49-F238E27FC236}">
                <a16:creationId xmlns:a16="http://schemas.microsoft.com/office/drawing/2014/main" id="{BA550646-B689-411C-90B5-3FDCAC80AB9B}"/>
              </a:ext>
            </a:extLst>
          </p:cNvPr>
          <p:cNvSpPr txBox="1"/>
          <p:nvPr/>
        </p:nvSpPr>
        <p:spPr>
          <a:xfrm>
            <a:off x="2347764" y="411301"/>
            <a:ext cx="4510236" cy="3170099"/>
          </a:xfrm>
          <a:prstGeom prst="rect">
            <a:avLst/>
          </a:prstGeom>
          <a:noFill/>
        </p:spPr>
        <p:txBody>
          <a:bodyPr wrap="square">
            <a:spAutoFit/>
          </a:bodyPr>
          <a:lstStyle/>
          <a:p>
            <a:pPr algn="l"/>
            <a:r>
              <a:rPr lang="en-CA" sz="1000" b="0" i="0" dirty="0">
                <a:solidFill>
                  <a:srgbClr val="000000"/>
                </a:solidFill>
                <a:effectLst/>
                <a:latin typeface="Arial" panose="020B0604020202020204" pitchFamily="34" charset="0"/>
                <a:cs typeface="Arial" panose="020B0604020202020204" pitchFamily="34" charset="0"/>
              </a:rPr>
              <a:t>The scope of Vic’s collecting, beyond outboards, includes antique and classic cars and trucks, tractors, toy trucks and peddle cars. Vic is also an avid collector of gas and oil items from pumps and advertising to oil cans and containers. If you weren’t there you missed a great opportunity to see an incredible collection.</a:t>
            </a:r>
          </a:p>
          <a:p>
            <a:pPr algn="l"/>
            <a:endParaRPr lang="en-CA" sz="1000" dirty="0">
              <a:solidFill>
                <a:srgbClr val="000000"/>
              </a:solidFill>
              <a:latin typeface="Arial" panose="020B0604020202020204" pitchFamily="34" charset="0"/>
              <a:cs typeface="Arial" panose="020B0604020202020204" pitchFamily="34" charset="0"/>
            </a:endParaRPr>
          </a:p>
          <a:p>
            <a:pPr algn="l"/>
            <a:r>
              <a:rPr lang="en-CA" sz="1000" b="0" i="0" dirty="0">
                <a:solidFill>
                  <a:srgbClr val="000000"/>
                </a:solidFill>
                <a:effectLst/>
                <a:latin typeface="Arial" panose="020B0604020202020204" pitchFamily="34" charset="0"/>
                <a:cs typeface="Arial" panose="020B0604020202020204" pitchFamily="34" charset="0"/>
              </a:rPr>
              <a:t>MLAOC President, Ron Stevenson, took the opportunity to identify the various MLAOC Events that were being planned for 2022, (an updated Event Schedule is on </a:t>
            </a:r>
            <a:r>
              <a:rPr lang="en-CA" sz="1000" dirty="0">
                <a:solidFill>
                  <a:srgbClr val="000000"/>
                </a:solidFill>
                <a:latin typeface="Arial" panose="020B0604020202020204" pitchFamily="34" charset="0"/>
                <a:cs typeface="Arial" panose="020B0604020202020204" pitchFamily="34" charset="0"/>
              </a:rPr>
              <a:t>pages 12, 13 &amp; 14</a:t>
            </a:r>
            <a:r>
              <a:rPr lang="en-CA" sz="1000" b="0" i="0" dirty="0">
                <a:solidFill>
                  <a:srgbClr val="000000"/>
                </a:solidFill>
                <a:effectLst/>
                <a:latin typeface="Arial" panose="020B0604020202020204" pitchFamily="34" charset="0"/>
                <a:cs typeface="Arial" panose="020B0604020202020204" pitchFamily="34" charset="0"/>
              </a:rPr>
              <a:t> of this Newsletter and will also be posted on our mlaoc.ca website). President Ron also thanked Sandy Kennedy for organizing this great event. Much appreciated Sandy, well done.</a:t>
            </a:r>
          </a:p>
          <a:p>
            <a:pPr algn="l"/>
            <a:endParaRPr lang="en-CA" sz="1000" b="0" i="0" dirty="0">
              <a:solidFill>
                <a:srgbClr val="000000"/>
              </a:solidFill>
              <a:effectLst/>
              <a:latin typeface="Arial" panose="020B0604020202020204" pitchFamily="34" charset="0"/>
              <a:cs typeface="Arial" panose="020B0604020202020204" pitchFamily="34" charset="0"/>
            </a:endParaRPr>
          </a:p>
          <a:p>
            <a:pPr algn="l"/>
            <a:r>
              <a:rPr lang="en-CA" sz="1000" b="0" i="0" dirty="0">
                <a:solidFill>
                  <a:srgbClr val="000000"/>
                </a:solidFill>
                <a:effectLst/>
                <a:latin typeface="Arial" panose="020B0604020202020204" pitchFamily="34" charset="0"/>
                <a:cs typeface="Arial" panose="020B0604020202020204" pitchFamily="34" charset="0"/>
              </a:rPr>
              <a:t>Sandy Kennedy in turn expressed MLAOCs appreciation and thanks to Vic Priestly for generously opening up his buildings and collections too our members for viewing. Sandy also recognized Mike Kreckel and Scott Waites for their help with set up and organizing coffee, sweet treats and the pizza lunch. Not a crumb or crust was left. There sure was a lot of enthusiasm and energy in the air. What a kickoff to, what promises to be, an exciting year for antique and classic outboarding. Keep your spark plugs dry and keep on having fun.</a:t>
            </a:r>
          </a:p>
        </p:txBody>
      </p:sp>
      <p:pic>
        <p:nvPicPr>
          <p:cNvPr id="25" name="Picture 24" descr="A couple of men posing for a picture next to a red truck&#10;&#10;Description automatically generated with low confidence">
            <a:extLst>
              <a:ext uri="{FF2B5EF4-FFF2-40B4-BE49-F238E27FC236}">
                <a16:creationId xmlns:a16="http://schemas.microsoft.com/office/drawing/2014/main" id="{B39FEAC7-F640-4BCE-BA78-D6E0B86EA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09"/>
          <a:stretch/>
        </p:blipFill>
        <p:spPr>
          <a:xfrm>
            <a:off x="3383280" y="3581400"/>
            <a:ext cx="3215771" cy="2209800"/>
          </a:xfrm>
          <a:prstGeom prst="rect">
            <a:avLst/>
          </a:prstGeom>
        </p:spPr>
      </p:pic>
      <p:pic>
        <p:nvPicPr>
          <p:cNvPr id="26" name="Picture 25" descr="A picture containing outdoor, sky, red, farm machine&#10;&#10;Description automatically generated">
            <a:extLst>
              <a:ext uri="{FF2B5EF4-FFF2-40B4-BE49-F238E27FC236}">
                <a16:creationId xmlns:a16="http://schemas.microsoft.com/office/drawing/2014/main" id="{01AAEDD9-3B9F-46E6-82E4-77FCC37C09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66"/>
          <a:stretch/>
        </p:blipFill>
        <p:spPr>
          <a:xfrm>
            <a:off x="3429000" y="6172200"/>
            <a:ext cx="3215771" cy="1980804"/>
          </a:xfrm>
          <a:prstGeom prst="rect">
            <a:avLst/>
          </a:prstGeom>
        </p:spPr>
      </p:pic>
      <p:pic>
        <p:nvPicPr>
          <p:cNvPr id="28" name="Picture 27" descr="A group of men standing in front of a store&#10;&#10;Description automatically generated with low confidence">
            <a:extLst>
              <a:ext uri="{FF2B5EF4-FFF2-40B4-BE49-F238E27FC236}">
                <a16:creationId xmlns:a16="http://schemas.microsoft.com/office/drawing/2014/main" id="{D9506F64-5709-4E61-83A9-506D36C02C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66"/>
          <a:stretch/>
        </p:blipFill>
        <p:spPr>
          <a:xfrm>
            <a:off x="177535" y="6172200"/>
            <a:ext cx="3073929" cy="1980804"/>
          </a:xfrm>
          <a:prstGeom prst="rect">
            <a:avLst/>
          </a:prstGeom>
        </p:spPr>
      </p:pic>
      <p:pic>
        <p:nvPicPr>
          <p:cNvPr id="30" name="Picture 29" descr="A picture containing text, floor, outdoor object&#10;&#10;Description automatically generated">
            <a:extLst>
              <a:ext uri="{FF2B5EF4-FFF2-40B4-BE49-F238E27FC236}">
                <a16:creationId xmlns:a16="http://schemas.microsoft.com/office/drawing/2014/main" id="{8DDDF62D-206C-4699-BC5D-ECAA3FE4E3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409"/>
          <a:stretch/>
        </p:blipFill>
        <p:spPr>
          <a:xfrm>
            <a:off x="255525" y="609600"/>
            <a:ext cx="1980627" cy="2696686"/>
          </a:xfrm>
          <a:prstGeom prst="rect">
            <a:avLst/>
          </a:prstGeom>
        </p:spPr>
      </p:pic>
      <p:pic>
        <p:nvPicPr>
          <p:cNvPr id="32" name="Picture 31" descr="A picture containing person, indoor&#10;&#10;Description automatically generated">
            <a:extLst>
              <a:ext uri="{FF2B5EF4-FFF2-40B4-BE49-F238E27FC236}">
                <a16:creationId xmlns:a16="http://schemas.microsoft.com/office/drawing/2014/main" id="{96C2C8D6-BBDD-4D82-BBC3-8F47E4CA44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943" b="4300"/>
          <a:stretch/>
        </p:blipFill>
        <p:spPr>
          <a:xfrm>
            <a:off x="200722" y="3611701"/>
            <a:ext cx="2870465" cy="2103299"/>
          </a:xfrm>
          <a:prstGeom prst="rect">
            <a:avLst/>
          </a:prstGeom>
        </p:spPr>
      </p:pic>
      <p:sp>
        <p:nvSpPr>
          <p:cNvPr id="2" name="TextBox 1">
            <a:extLst>
              <a:ext uri="{FF2B5EF4-FFF2-40B4-BE49-F238E27FC236}">
                <a16:creationId xmlns:a16="http://schemas.microsoft.com/office/drawing/2014/main" id="{C8BB6AD6-15E6-4ED9-9DE0-195B5F9E2D62}"/>
              </a:ext>
            </a:extLst>
          </p:cNvPr>
          <p:cNvSpPr txBox="1"/>
          <p:nvPr/>
        </p:nvSpPr>
        <p:spPr>
          <a:xfrm>
            <a:off x="228600" y="3276600"/>
            <a:ext cx="2092239" cy="261610"/>
          </a:xfrm>
          <a:prstGeom prst="rect">
            <a:avLst/>
          </a:prstGeom>
          <a:noFill/>
        </p:spPr>
        <p:txBody>
          <a:bodyPr wrap="none" rtlCol="0">
            <a:spAutoFit/>
          </a:bodyPr>
          <a:lstStyle/>
          <a:p>
            <a:pPr algn="ctr"/>
            <a:r>
              <a:rPr lang="en-CA" sz="1100" b="1" dirty="0">
                <a:solidFill>
                  <a:srgbClr val="0000FF"/>
                </a:solidFill>
              </a:rPr>
              <a:t>Glenn Weigel hitchhiking home. </a:t>
            </a:r>
            <a:endParaRPr lang="en-US" sz="1100" b="1" dirty="0">
              <a:solidFill>
                <a:srgbClr val="0000FF"/>
              </a:solidFill>
            </a:endParaRPr>
          </a:p>
        </p:txBody>
      </p:sp>
      <p:sp>
        <p:nvSpPr>
          <p:cNvPr id="4" name="TextBox 3">
            <a:extLst>
              <a:ext uri="{FF2B5EF4-FFF2-40B4-BE49-F238E27FC236}">
                <a16:creationId xmlns:a16="http://schemas.microsoft.com/office/drawing/2014/main" id="{9B820EA5-C37B-4A5F-96A6-8CA98C46A167}"/>
              </a:ext>
            </a:extLst>
          </p:cNvPr>
          <p:cNvSpPr txBox="1"/>
          <p:nvPr/>
        </p:nvSpPr>
        <p:spPr>
          <a:xfrm>
            <a:off x="3736691" y="5741313"/>
            <a:ext cx="2587909" cy="430887"/>
          </a:xfrm>
          <a:prstGeom prst="rect">
            <a:avLst/>
          </a:prstGeom>
          <a:noFill/>
        </p:spPr>
        <p:txBody>
          <a:bodyPr wrap="square" rtlCol="0">
            <a:spAutoFit/>
          </a:bodyPr>
          <a:lstStyle/>
          <a:p>
            <a:pPr algn="ctr"/>
            <a:r>
              <a:rPr lang="en-CA" sz="1100" b="1" dirty="0">
                <a:solidFill>
                  <a:srgbClr val="0000FF"/>
                </a:solidFill>
              </a:rPr>
              <a:t>Ken Kirk &amp; Murray Parnell. We didn’t know MLAOC had our own truck. </a:t>
            </a:r>
            <a:endParaRPr lang="en-US" sz="1100" b="1" dirty="0">
              <a:solidFill>
                <a:srgbClr val="0000FF"/>
              </a:solidFill>
            </a:endParaRPr>
          </a:p>
        </p:txBody>
      </p:sp>
      <p:sp>
        <p:nvSpPr>
          <p:cNvPr id="5" name="TextBox 4">
            <a:extLst>
              <a:ext uri="{FF2B5EF4-FFF2-40B4-BE49-F238E27FC236}">
                <a16:creationId xmlns:a16="http://schemas.microsoft.com/office/drawing/2014/main" id="{3359F30B-1716-4C1A-914C-EEE995D1EAFF}"/>
              </a:ext>
            </a:extLst>
          </p:cNvPr>
          <p:cNvSpPr txBox="1"/>
          <p:nvPr/>
        </p:nvSpPr>
        <p:spPr>
          <a:xfrm>
            <a:off x="0" y="5665113"/>
            <a:ext cx="3215771" cy="430887"/>
          </a:xfrm>
          <a:prstGeom prst="rect">
            <a:avLst/>
          </a:prstGeom>
          <a:noFill/>
        </p:spPr>
        <p:txBody>
          <a:bodyPr wrap="square" rtlCol="0">
            <a:spAutoFit/>
          </a:bodyPr>
          <a:lstStyle/>
          <a:p>
            <a:pPr algn="ctr"/>
            <a:r>
              <a:rPr lang="en-CA" sz="1100" b="1" dirty="0">
                <a:solidFill>
                  <a:srgbClr val="0000FF"/>
                </a:solidFill>
              </a:rPr>
              <a:t>Mike &amp; Tom approving of Vic’s </a:t>
            </a:r>
          </a:p>
          <a:p>
            <a:pPr algn="ctr"/>
            <a:r>
              <a:rPr lang="en-CA" sz="1100" b="1" dirty="0">
                <a:solidFill>
                  <a:srgbClr val="0000FF"/>
                </a:solidFill>
              </a:rPr>
              <a:t>Evinrude Rowboat Motors &amp; </a:t>
            </a:r>
            <a:r>
              <a:rPr lang="en-CA" sz="1100" b="1" dirty="0" err="1">
                <a:solidFill>
                  <a:srgbClr val="0000FF"/>
                </a:solidFill>
              </a:rPr>
              <a:t>Elto</a:t>
            </a:r>
            <a:r>
              <a:rPr lang="en-CA" sz="1100" b="1" dirty="0">
                <a:solidFill>
                  <a:srgbClr val="0000FF"/>
                </a:solidFill>
              </a:rPr>
              <a:t> </a:t>
            </a:r>
            <a:r>
              <a:rPr lang="en-CA" sz="1100" b="1" dirty="0" err="1">
                <a:solidFill>
                  <a:srgbClr val="0000FF"/>
                </a:solidFill>
              </a:rPr>
              <a:t>Ruddertwin</a:t>
            </a:r>
            <a:r>
              <a:rPr lang="en-CA" sz="1100" b="1" dirty="0">
                <a:solidFill>
                  <a:srgbClr val="0000FF"/>
                </a:solidFill>
              </a:rPr>
              <a:t>.</a:t>
            </a:r>
            <a:endParaRPr lang="en-US" sz="1100" b="1" dirty="0">
              <a:solidFill>
                <a:srgbClr val="0000FF"/>
              </a:solidFill>
            </a:endParaRPr>
          </a:p>
        </p:txBody>
      </p:sp>
      <p:sp>
        <p:nvSpPr>
          <p:cNvPr id="6" name="TextBox 5">
            <a:extLst>
              <a:ext uri="{FF2B5EF4-FFF2-40B4-BE49-F238E27FC236}">
                <a16:creationId xmlns:a16="http://schemas.microsoft.com/office/drawing/2014/main" id="{1489F7E5-9BF1-4529-B098-5215E5B110EF}"/>
              </a:ext>
            </a:extLst>
          </p:cNvPr>
          <p:cNvSpPr txBox="1"/>
          <p:nvPr/>
        </p:nvSpPr>
        <p:spPr>
          <a:xfrm>
            <a:off x="381000" y="8153400"/>
            <a:ext cx="2667000" cy="430887"/>
          </a:xfrm>
          <a:prstGeom prst="rect">
            <a:avLst/>
          </a:prstGeom>
          <a:noFill/>
        </p:spPr>
        <p:txBody>
          <a:bodyPr wrap="square" rtlCol="0">
            <a:spAutoFit/>
          </a:bodyPr>
          <a:lstStyle/>
          <a:p>
            <a:pPr algn="ctr"/>
            <a:r>
              <a:rPr lang="en-CA" sz="1100" b="1" dirty="0">
                <a:solidFill>
                  <a:srgbClr val="0000FF"/>
                </a:solidFill>
              </a:rPr>
              <a:t>Four MLAOC Members recalling their youth &amp; summer jobs pumping gas.</a:t>
            </a:r>
            <a:endParaRPr lang="en-US" sz="1100" b="1" dirty="0">
              <a:solidFill>
                <a:srgbClr val="0000FF"/>
              </a:solidFill>
            </a:endParaRPr>
          </a:p>
        </p:txBody>
      </p:sp>
      <p:sp>
        <p:nvSpPr>
          <p:cNvPr id="9" name="TextBox 8">
            <a:extLst>
              <a:ext uri="{FF2B5EF4-FFF2-40B4-BE49-F238E27FC236}">
                <a16:creationId xmlns:a16="http://schemas.microsoft.com/office/drawing/2014/main" id="{93ABC411-958D-4130-A8AC-FB93C0C3A5AC}"/>
              </a:ext>
            </a:extLst>
          </p:cNvPr>
          <p:cNvSpPr txBox="1"/>
          <p:nvPr/>
        </p:nvSpPr>
        <p:spPr>
          <a:xfrm>
            <a:off x="3733800" y="8153400"/>
            <a:ext cx="2667000" cy="430887"/>
          </a:xfrm>
          <a:prstGeom prst="rect">
            <a:avLst/>
          </a:prstGeom>
          <a:noFill/>
        </p:spPr>
        <p:txBody>
          <a:bodyPr wrap="square" rtlCol="0">
            <a:spAutoFit/>
          </a:bodyPr>
          <a:lstStyle/>
          <a:p>
            <a:pPr algn="ctr"/>
            <a:r>
              <a:rPr lang="en-CA" sz="1100" b="1" dirty="0">
                <a:solidFill>
                  <a:srgbClr val="0000FF"/>
                </a:solidFill>
              </a:rPr>
              <a:t>Vic </a:t>
            </a:r>
            <a:r>
              <a:rPr lang="en-CA" sz="1100" b="1" dirty="0" err="1">
                <a:solidFill>
                  <a:srgbClr val="0000FF"/>
                </a:solidFill>
              </a:rPr>
              <a:t>Priestly’s</a:t>
            </a:r>
            <a:r>
              <a:rPr lang="en-CA" sz="1100" b="1" dirty="0">
                <a:solidFill>
                  <a:srgbClr val="0000FF"/>
                </a:solidFill>
              </a:rPr>
              <a:t> 39’ </a:t>
            </a:r>
            <a:r>
              <a:rPr lang="en-CA" sz="1100" b="1" dirty="0" err="1">
                <a:solidFill>
                  <a:srgbClr val="0000FF"/>
                </a:solidFill>
              </a:rPr>
              <a:t>Sutphen</a:t>
            </a:r>
            <a:r>
              <a:rPr lang="en-CA" sz="1100" b="1" dirty="0">
                <a:solidFill>
                  <a:srgbClr val="0000FF"/>
                </a:solidFill>
              </a:rPr>
              <a:t> Poker Run Race Boat with 4 MERC 300-R Outboards.</a:t>
            </a:r>
            <a:endParaRPr lang="en-US" sz="1100" b="1" dirty="0">
              <a:solidFill>
                <a:srgbClr val="0000FF"/>
              </a:solidFill>
            </a:endParaRPr>
          </a:p>
        </p:txBody>
      </p:sp>
      <p:sp>
        <p:nvSpPr>
          <p:cNvPr id="18" name="TextBox 17">
            <a:extLst>
              <a:ext uri="{FF2B5EF4-FFF2-40B4-BE49-F238E27FC236}">
                <a16:creationId xmlns:a16="http://schemas.microsoft.com/office/drawing/2014/main" id="{0E9A364F-5C98-4A75-942C-0296BA17032D}"/>
              </a:ext>
            </a:extLst>
          </p:cNvPr>
          <p:cNvSpPr txBox="1"/>
          <p:nvPr/>
        </p:nvSpPr>
        <p:spPr>
          <a:xfrm>
            <a:off x="5638800" y="3304401"/>
            <a:ext cx="990600" cy="276999"/>
          </a:xfrm>
          <a:prstGeom prst="rect">
            <a:avLst/>
          </a:prstGeom>
          <a:noFill/>
        </p:spPr>
        <p:txBody>
          <a:bodyPr wrap="square" rtlCol="0">
            <a:spAutoFit/>
          </a:bodyPr>
          <a:lstStyle/>
          <a:p>
            <a:r>
              <a:rPr lang="en-CA" sz="1200" b="1" i="1" dirty="0">
                <a:solidFill>
                  <a:srgbClr val="0000FF"/>
                </a:solidFill>
              </a:rPr>
              <a:t>Cont’d pg. 6</a:t>
            </a:r>
          </a:p>
        </p:txBody>
      </p:sp>
    </p:spTree>
    <p:extLst>
      <p:ext uri="{BB962C8B-B14F-4D97-AF65-F5344CB8AC3E}">
        <p14:creationId xmlns:p14="http://schemas.microsoft.com/office/powerpoint/2010/main" val="107681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584775"/>
          </a:xfrm>
          <a:prstGeom prst="rect">
            <a:avLst/>
          </a:prstGeom>
          <a:noFill/>
        </p:spPr>
        <p:txBody>
          <a:bodyPr wrap="square" rtlCol="0">
            <a:spAutoFit/>
          </a:bodyPr>
          <a:lstStyle/>
          <a:p>
            <a:r>
              <a:rPr lang="en-US" sz="1600" b="1" dirty="0"/>
              <a:t>Page 6</a:t>
            </a:r>
          </a:p>
          <a:p>
            <a:endParaRPr lang="en-US" sz="1600" b="1" dirty="0"/>
          </a:p>
        </p:txBody>
      </p:sp>
      <p:sp>
        <p:nvSpPr>
          <p:cNvPr id="5" name="TextBox 4"/>
          <p:cNvSpPr txBox="1"/>
          <p:nvPr/>
        </p:nvSpPr>
        <p:spPr>
          <a:xfrm>
            <a:off x="76200" y="5568523"/>
            <a:ext cx="2133600" cy="246221"/>
          </a:xfrm>
          <a:prstGeom prst="rect">
            <a:avLst/>
          </a:prstGeom>
          <a:noFill/>
        </p:spPr>
        <p:txBody>
          <a:bodyPr wrap="square" rtlCol="0">
            <a:spAutoFit/>
          </a:bodyPr>
          <a:lstStyle/>
          <a:p>
            <a:endParaRPr lang="en-CA" sz="1000" dirty="0"/>
          </a:p>
        </p:txBody>
      </p:sp>
      <p:sp>
        <p:nvSpPr>
          <p:cNvPr id="11" name="Rectangle 10">
            <a:extLst>
              <a:ext uri="{FF2B5EF4-FFF2-40B4-BE49-F238E27FC236}">
                <a16:creationId xmlns:a16="http://schemas.microsoft.com/office/drawing/2014/main" id="{7B97E5EB-EDD1-4EC2-82DD-70A12071E6DB}"/>
              </a:ext>
            </a:extLst>
          </p:cNvPr>
          <p:cNvSpPr/>
          <p:nvPr/>
        </p:nvSpPr>
        <p:spPr>
          <a:xfrm>
            <a:off x="3352800" y="1006019"/>
            <a:ext cx="3429000" cy="261610"/>
          </a:xfrm>
          <a:prstGeom prst="rect">
            <a:avLst/>
          </a:prstGeom>
        </p:spPr>
        <p:txBody>
          <a:bodyPr>
            <a:spAutoFit/>
          </a:bodyPr>
          <a:lstStyle/>
          <a:p>
            <a:pPr>
              <a:spcAft>
                <a:spcPts val="0"/>
              </a:spcAft>
            </a:pPr>
            <a:r>
              <a:rPr lang="en-US" sz="1100" dirty="0">
                <a:latin typeface="Cambria" panose="02040503050406030204" pitchFamily="18" charset="0"/>
                <a:ea typeface="Cambria" panose="02040503050406030204" pitchFamily="18" charset="0"/>
              </a:rPr>
              <a:t> </a:t>
            </a:r>
            <a:endParaRPr lang="en-CA" sz="11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4A1B116-A3CF-42FB-95BB-2733504C8E05}"/>
              </a:ext>
            </a:extLst>
          </p:cNvPr>
          <p:cNvSpPr txBox="1"/>
          <p:nvPr/>
        </p:nvSpPr>
        <p:spPr>
          <a:xfrm>
            <a:off x="-1371600" y="304800"/>
            <a:ext cx="6019800" cy="276999"/>
          </a:xfrm>
          <a:prstGeom prst="rect">
            <a:avLst/>
          </a:prstGeom>
          <a:noFill/>
        </p:spPr>
        <p:txBody>
          <a:bodyPr wrap="square" rtlCol="0">
            <a:spAutoFit/>
          </a:bodyPr>
          <a:lstStyle/>
          <a:p>
            <a:pPr algn="ctr"/>
            <a:r>
              <a:rPr lang="en-CA" sz="1200" b="1" i="1" u="sng" dirty="0">
                <a:solidFill>
                  <a:srgbClr val="0000FF"/>
                </a:solidFill>
                <a:effectLst/>
                <a:latin typeface="Arial" panose="020B0604020202020204" pitchFamily="34" charset="0"/>
                <a:cs typeface="Arial" panose="020B0604020202020204" pitchFamily="34" charset="0"/>
              </a:rPr>
              <a:t>MLAOC Hard Water Meet</a:t>
            </a:r>
            <a:endParaRPr lang="en-CA" sz="1200" b="1" i="1" u="sng" dirty="0">
              <a:solidFill>
                <a:srgbClr val="0000FF"/>
              </a:solidFill>
            </a:endParaRPr>
          </a:p>
        </p:txBody>
      </p:sp>
      <p:sp>
        <p:nvSpPr>
          <p:cNvPr id="9" name="TextBox 8"/>
          <p:cNvSpPr txBox="1"/>
          <p:nvPr/>
        </p:nvSpPr>
        <p:spPr>
          <a:xfrm>
            <a:off x="0" y="304800"/>
            <a:ext cx="597151" cy="276999"/>
          </a:xfrm>
          <a:prstGeom prst="rect">
            <a:avLst/>
          </a:prstGeom>
          <a:noFill/>
        </p:spPr>
        <p:txBody>
          <a:bodyPr wrap="none" rtlCol="0">
            <a:spAutoFit/>
          </a:bodyPr>
          <a:lstStyle/>
          <a:p>
            <a:r>
              <a:rPr lang="en-CA" sz="1200" b="1" i="1" dirty="0">
                <a:solidFill>
                  <a:srgbClr val="0000FF"/>
                </a:solidFill>
              </a:rPr>
              <a:t>Cont’d</a:t>
            </a:r>
          </a:p>
        </p:txBody>
      </p:sp>
      <p:pic>
        <p:nvPicPr>
          <p:cNvPr id="40" name="Picture 39" descr="A picture containing text, person, standing&#10;&#10;Description automatically generated">
            <a:extLst>
              <a:ext uri="{FF2B5EF4-FFF2-40B4-BE49-F238E27FC236}">
                <a16:creationId xmlns:a16="http://schemas.microsoft.com/office/drawing/2014/main" id="{76D88545-6EF9-4D7F-B7FE-4F4C6D01D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23" y="609600"/>
            <a:ext cx="3202554" cy="2474574"/>
          </a:xfrm>
          <a:prstGeom prst="rect">
            <a:avLst/>
          </a:prstGeom>
        </p:spPr>
      </p:pic>
      <p:pic>
        <p:nvPicPr>
          <p:cNvPr id="44" name="Picture 43" descr="A person standing next to a machine&#10;&#10;Description automatically generated with medium confidence">
            <a:extLst>
              <a:ext uri="{FF2B5EF4-FFF2-40B4-BE49-F238E27FC236}">
                <a16:creationId xmlns:a16="http://schemas.microsoft.com/office/drawing/2014/main" id="{880A7307-B7A5-4691-80EF-1E2FBAF639E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5057" b="5001"/>
          <a:stretch/>
        </p:blipFill>
        <p:spPr>
          <a:xfrm>
            <a:off x="3853272" y="406418"/>
            <a:ext cx="2772399" cy="3251182"/>
          </a:xfrm>
          <a:prstGeom prst="rect">
            <a:avLst/>
          </a:prstGeom>
        </p:spPr>
      </p:pic>
      <p:pic>
        <p:nvPicPr>
          <p:cNvPr id="52" name="Picture 51" descr="A group of men posing for a picture&#10;&#10;Description automatically generated with medium confidence">
            <a:extLst>
              <a:ext uri="{FF2B5EF4-FFF2-40B4-BE49-F238E27FC236}">
                <a16:creationId xmlns:a16="http://schemas.microsoft.com/office/drawing/2014/main" id="{0DB9D1CC-2116-4841-931F-89E24F138C0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rcRect t="983" b="6338"/>
          <a:stretch/>
        </p:blipFill>
        <p:spPr>
          <a:xfrm>
            <a:off x="273815" y="5715000"/>
            <a:ext cx="2722220" cy="2522941"/>
          </a:xfrm>
          <a:prstGeom prst="rect">
            <a:avLst/>
          </a:prstGeom>
        </p:spPr>
      </p:pic>
      <p:pic>
        <p:nvPicPr>
          <p:cNvPr id="60" name="Picture 59" descr="Men standing next to a red truck&#10;&#10;Description automatically generated with medium confidence">
            <a:extLst>
              <a:ext uri="{FF2B5EF4-FFF2-40B4-BE49-F238E27FC236}">
                <a16:creationId xmlns:a16="http://schemas.microsoft.com/office/drawing/2014/main" id="{6E69D7AE-D749-4B55-BDD8-A969EF415C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993"/>
          <a:stretch/>
        </p:blipFill>
        <p:spPr>
          <a:xfrm>
            <a:off x="278036" y="3319608"/>
            <a:ext cx="3190142" cy="2137933"/>
          </a:xfrm>
          <a:prstGeom prst="rect">
            <a:avLst/>
          </a:prstGeom>
        </p:spPr>
      </p:pic>
      <p:pic>
        <p:nvPicPr>
          <p:cNvPr id="66" name="Picture 65" descr="A picture containing text, person, indoor, standing&#10;&#10;Description automatically generated">
            <a:extLst>
              <a:ext uri="{FF2B5EF4-FFF2-40B4-BE49-F238E27FC236}">
                <a16:creationId xmlns:a16="http://schemas.microsoft.com/office/drawing/2014/main" id="{17ECB54F-1965-4715-B831-524519223AB1}"/>
              </a:ext>
            </a:extLst>
          </p:cNvPr>
          <p:cNvPicPr>
            <a:picLocks noChangeAspect="1"/>
          </p:cNvPicPr>
          <p:nvPr/>
        </p:nvPicPr>
        <p:blipFill rotWithShape="1">
          <a:blip r:embed="rId8" cstate="print">
            <a:alphaModFix/>
            <a:extLst>
              <a:ext uri="{BEBA8EAE-BF5A-486C-A8C5-ECC9F3942E4B}">
                <a14:imgProps xmlns:a14="http://schemas.microsoft.com/office/drawing/2010/main">
                  <a14:imgLayer r:embed="rId9">
                    <a14:imgEffect>
                      <a14:sharpenSoften amount="6000"/>
                    </a14:imgEffect>
                    <a14:imgEffect>
                      <a14:brightnessContrast contrast="35000"/>
                    </a14:imgEffect>
                  </a14:imgLayer>
                </a14:imgProps>
              </a:ext>
              <a:ext uri="{28A0092B-C50C-407E-A947-70E740481C1C}">
                <a14:useLocalDpi xmlns:a14="http://schemas.microsoft.com/office/drawing/2010/main" val="0"/>
              </a:ext>
            </a:extLst>
          </a:blip>
          <a:srcRect b="35532"/>
          <a:stretch/>
        </p:blipFill>
        <p:spPr>
          <a:xfrm>
            <a:off x="3686591" y="4108978"/>
            <a:ext cx="2963999" cy="1910822"/>
          </a:xfrm>
          <a:prstGeom prst="rect">
            <a:avLst/>
          </a:prstGeom>
        </p:spPr>
      </p:pic>
      <p:sp>
        <p:nvSpPr>
          <p:cNvPr id="2" name="TextBox 1">
            <a:extLst>
              <a:ext uri="{FF2B5EF4-FFF2-40B4-BE49-F238E27FC236}">
                <a16:creationId xmlns:a16="http://schemas.microsoft.com/office/drawing/2014/main" id="{30087D34-38F1-48F8-A79B-1D2756062C61}"/>
              </a:ext>
            </a:extLst>
          </p:cNvPr>
          <p:cNvSpPr txBox="1"/>
          <p:nvPr/>
        </p:nvSpPr>
        <p:spPr>
          <a:xfrm>
            <a:off x="247577" y="3057998"/>
            <a:ext cx="3288081" cy="261610"/>
          </a:xfrm>
          <a:prstGeom prst="rect">
            <a:avLst/>
          </a:prstGeom>
          <a:noFill/>
        </p:spPr>
        <p:txBody>
          <a:bodyPr wrap="none" rtlCol="0">
            <a:spAutoFit/>
          </a:bodyPr>
          <a:lstStyle/>
          <a:p>
            <a:pPr algn="ctr"/>
            <a:r>
              <a:rPr lang="en-CA" sz="1100" b="1" dirty="0">
                <a:solidFill>
                  <a:srgbClr val="0000FF"/>
                </a:solidFill>
              </a:rPr>
              <a:t>L to R: George </a:t>
            </a:r>
            <a:r>
              <a:rPr lang="en-CA" sz="1100" b="1" dirty="0" err="1">
                <a:solidFill>
                  <a:srgbClr val="0000FF"/>
                </a:solidFill>
              </a:rPr>
              <a:t>Publow</a:t>
            </a:r>
            <a:r>
              <a:rPr lang="en-CA" sz="1100" b="1" dirty="0">
                <a:solidFill>
                  <a:srgbClr val="0000FF"/>
                </a:solidFill>
              </a:rPr>
              <a:t>, Wain Trotter &amp; Mike Kreckel.</a:t>
            </a:r>
            <a:endParaRPr lang="en-US" sz="1100" b="1" dirty="0">
              <a:solidFill>
                <a:srgbClr val="0000FF"/>
              </a:solidFill>
            </a:endParaRPr>
          </a:p>
        </p:txBody>
      </p:sp>
      <p:sp>
        <p:nvSpPr>
          <p:cNvPr id="3" name="TextBox 2">
            <a:extLst>
              <a:ext uri="{FF2B5EF4-FFF2-40B4-BE49-F238E27FC236}">
                <a16:creationId xmlns:a16="http://schemas.microsoft.com/office/drawing/2014/main" id="{B06F2479-850C-4A46-999F-3DC1D52A2A9B}"/>
              </a:ext>
            </a:extLst>
          </p:cNvPr>
          <p:cNvSpPr txBox="1"/>
          <p:nvPr/>
        </p:nvSpPr>
        <p:spPr>
          <a:xfrm>
            <a:off x="3886200" y="3638607"/>
            <a:ext cx="2667000" cy="430887"/>
          </a:xfrm>
          <a:prstGeom prst="rect">
            <a:avLst/>
          </a:prstGeom>
          <a:noFill/>
        </p:spPr>
        <p:txBody>
          <a:bodyPr wrap="square" rtlCol="0">
            <a:spAutoFit/>
          </a:bodyPr>
          <a:lstStyle/>
          <a:p>
            <a:pPr algn="ctr"/>
            <a:r>
              <a:rPr lang="en-CA" sz="1100" b="1" dirty="0">
                <a:solidFill>
                  <a:srgbClr val="0000FF"/>
                </a:solidFill>
              </a:rPr>
              <a:t>Matt Lockett with MERC 1000 “Tower of Power” he has recently restored.  </a:t>
            </a:r>
            <a:endParaRPr lang="en-US" sz="1100" b="1" dirty="0">
              <a:solidFill>
                <a:srgbClr val="0000FF"/>
              </a:solidFill>
            </a:endParaRPr>
          </a:p>
        </p:txBody>
      </p:sp>
      <p:pic>
        <p:nvPicPr>
          <p:cNvPr id="6" name="Picture 5" descr="A group of men posing for a photo&#10;&#10;Description automatically generated with medium confidence">
            <a:extLst>
              <a:ext uri="{FF2B5EF4-FFF2-40B4-BE49-F238E27FC236}">
                <a16:creationId xmlns:a16="http://schemas.microsoft.com/office/drawing/2014/main" id="{36433697-70A8-4420-97AE-B472CDA08E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672" b="5288"/>
          <a:stretch/>
        </p:blipFill>
        <p:spPr>
          <a:xfrm>
            <a:off x="3212469" y="6301055"/>
            <a:ext cx="3429000" cy="1910822"/>
          </a:xfrm>
          <a:prstGeom prst="rect">
            <a:avLst/>
          </a:prstGeom>
        </p:spPr>
      </p:pic>
      <p:sp>
        <p:nvSpPr>
          <p:cNvPr id="10" name="TextBox 9">
            <a:extLst>
              <a:ext uri="{FF2B5EF4-FFF2-40B4-BE49-F238E27FC236}">
                <a16:creationId xmlns:a16="http://schemas.microsoft.com/office/drawing/2014/main" id="{C3389A59-E8E4-4E93-83FC-B91EF85F17F4}"/>
              </a:ext>
            </a:extLst>
          </p:cNvPr>
          <p:cNvSpPr txBox="1"/>
          <p:nvPr/>
        </p:nvSpPr>
        <p:spPr>
          <a:xfrm>
            <a:off x="554380" y="5453208"/>
            <a:ext cx="2722220" cy="261610"/>
          </a:xfrm>
          <a:prstGeom prst="rect">
            <a:avLst/>
          </a:prstGeom>
          <a:noFill/>
        </p:spPr>
        <p:txBody>
          <a:bodyPr wrap="none" rtlCol="0">
            <a:spAutoFit/>
          </a:bodyPr>
          <a:lstStyle/>
          <a:p>
            <a:pPr algn="ctr"/>
            <a:r>
              <a:rPr lang="en-CA" sz="1100" b="1" dirty="0">
                <a:solidFill>
                  <a:srgbClr val="0000FF"/>
                </a:solidFill>
              </a:rPr>
              <a:t>Bruce &amp; Blair Goss with a 1942 Mack Truck.</a:t>
            </a:r>
            <a:endParaRPr lang="en-US" sz="1100" b="1" dirty="0">
              <a:solidFill>
                <a:srgbClr val="0000FF"/>
              </a:solidFill>
            </a:endParaRPr>
          </a:p>
        </p:txBody>
      </p:sp>
      <p:sp>
        <p:nvSpPr>
          <p:cNvPr id="13" name="TextBox 12">
            <a:extLst>
              <a:ext uri="{FF2B5EF4-FFF2-40B4-BE49-F238E27FC236}">
                <a16:creationId xmlns:a16="http://schemas.microsoft.com/office/drawing/2014/main" id="{E2FC23ED-AFC7-4F0C-A4BC-CE43FD5DA134}"/>
              </a:ext>
            </a:extLst>
          </p:cNvPr>
          <p:cNvSpPr txBox="1"/>
          <p:nvPr/>
        </p:nvSpPr>
        <p:spPr>
          <a:xfrm>
            <a:off x="381000" y="8179713"/>
            <a:ext cx="2590800" cy="430887"/>
          </a:xfrm>
          <a:prstGeom prst="rect">
            <a:avLst/>
          </a:prstGeom>
          <a:noFill/>
        </p:spPr>
        <p:txBody>
          <a:bodyPr wrap="square" rtlCol="0">
            <a:spAutoFit/>
          </a:bodyPr>
          <a:lstStyle/>
          <a:p>
            <a:pPr algn="ctr"/>
            <a:r>
              <a:rPr lang="en-CA" sz="1100" b="1" dirty="0">
                <a:solidFill>
                  <a:srgbClr val="0000FF"/>
                </a:solidFill>
              </a:rPr>
              <a:t>L to R: Ted Moss, Sandy Kennedy, </a:t>
            </a:r>
          </a:p>
          <a:p>
            <a:pPr algn="ctr"/>
            <a:r>
              <a:rPr lang="en-CA" sz="1100" b="1" dirty="0">
                <a:solidFill>
                  <a:srgbClr val="0000FF"/>
                </a:solidFill>
              </a:rPr>
              <a:t>Scott Waites &amp; August Sapinet</a:t>
            </a:r>
            <a:endParaRPr lang="en-US" sz="1100" b="1" dirty="0">
              <a:solidFill>
                <a:srgbClr val="0000FF"/>
              </a:solidFill>
            </a:endParaRPr>
          </a:p>
        </p:txBody>
      </p:sp>
      <p:sp>
        <p:nvSpPr>
          <p:cNvPr id="14" name="TextBox 13">
            <a:extLst>
              <a:ext uri="{FF2B5EF4-FFF2-40B4-BE49-F238E27FC236}">
                <a16:creationId xmlns:a16="http://schemas.microsoft.com/office/drawing/2014/main" id="{EB97D636-A9E3-4406-B7D4-8EF5510BBCEE}"/>
              </a:ext>
            </a:extLst>
          </p:cNvPr>
          <p:cNvSpPr txBox="1"/>
          <p:nvPr/>
        </p:nvSpPr>
        <p:spPr>
          <a:xfrm>
            <a:off x="4026432" y="6019800"/>
            <a:ext cx="2393605" cy="261610"/>
          </a:xfrm>
          <a:prstGeom prst="rect">
            <a:avLst/>
          </a:prstGeom>
          <a:noFill/>
        </p:spPr>
        <p:txBody>
          <a:bodyPr wrap="none" rtlCol="0">
            <a:spAutoFit/>
          </a:bodyPr>
          <a:lstStyle/>
          <a:p>
            <a:pPr algn="ctr"/>
            <a:r>
              <a:rPr lang="en-CA" sz="1100" b="1" dirty="0">
                <a:solidFill>
                  <a:srgbClr val="0000FF"/>
                </a:solidFill>
              </a:rPr>
              <a:t>L to R: Ross &amp; James with Adam Gibb.</a:t>
            </a:r>
            <a:endParaRPr lang="en-US" sz="1100" b="1" dirty="0">
              <a:solidFill>
                <a:srgbClr val="0000FF"/>
              </a:solidFill>
            </a:endParaRPr>
          </a:p>
        </p:txBody>
      </p:sp>
      <p:sp>
        <p:nvSpPr>
          <p:cNvPr id="15" name="TextBox 14">
            <a:extLst>
              <a:ext uri="{FF2B5EF4-FFF2-40B4-BE49-F238E27FC236}">
                <a16:creationId xmlns:a16="http://schemas.microsoft.com/office/drawing/2014/main" id="{6B0977A5-A9FC-48F0-A2C0-81835EB42E7D}"/>
              </a:ext>
            </a:extLst>
          </p:cNvPr>
          <p:cNvSpPr txBox="1"/>
          <p:nvPr/>
        </p:nvSpPr>
        <p:spPr>
          <a:xfrm>
            <a:off x="3110579" y="8196590"/>
            <a:ext cx="3642344" cy="261610"/>
          </a:xfrm>
          <a:prstGeom prst="rect">
            <a:avLst/>
          </a:prstGeom>
          <a:noFill/>
        </p:spPr>
        <p:txBody>
          <a:bodyPr wrap="none" rtlCol="0">
            <a:spAutoFit/>
          </a:bodyPr>
          <a:lstStyle/>
          <a:p>
            <a:pPr algn="ctr"/>
            <a:r>
              <a:rPr lang="en-CA" sz="1100" b="1" dirty="0">
                <a:solidFill>
                  <a:srgbClr val="0000FF"/>
                </a:solidFill>
              </a:rPr>
              <a:t>Early arrivers enthusiastically dig into the Coffee &amp; Timbits.</a:t>
            </a:r>
            <a:endParaRPr lang="en-US" sz="1100" b="1" dirty="0">
              <a:solidFill>
                <a:srgbClr val="0000FF"/>
              </a:solidFill>
            </a:endParaRPr>
          </a:p>
        </p:txBody>
      </p:sp>
    </p:spTree>
    <p:extLst>
      <p:ext uri="{BB962C8B-B14F-4D97-AF65-F5344CB8AC3E}">
        <p14:creationId xmlns:p14="http://schemas.microsoft.com/office/powerpoint/2010/main" val="2376580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48375</TotalTime>
  <Words>674</Words>
  <Application>Microsoft Office PowerPoint</Application>
  <PresentationFormat>On-screen Show (4:3)</PresentationFormat>
  <Paragraphs>45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Cambria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Palij</dc:creator>
  <cp:lastModifiedBy>C56</cp:lastModifiedBy>
  <cp:revision>4616</cp:revision>
  <cp:lastPrinted>2015-06-25T17:48:28Z</cp:lastPrinted>
  <dcterms:created xsi:type="dcterms:W3CDTF">2014-09-16T18:38:01Z</dcterms:created>
  <dcterms:modified xsi:type="dcterms:W3CDTF">2022-04-15T04:15:42Z</dcterms:modified>
</cp:coreProperties>
</file>